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2" r:id="rId2"/>
    <p:sldId id="258" r:id="rId3"/>
    <p:sldId id="265" r:id="rId4"/>
    <p:sldId id="267" r:id="rId5"/>
    <p:sldId id="268" r:id="rId6"/>
    <p:sldId id="269" r:id="rId7"/>
    <p:sldId id="271" r:id="rId8"/>
    <p:sldId id="270" r:id="rId9"/>
    <p:sldId id="272" r:id="rId10"/>
    <p:sldId id="260" r:id="rId11"/>
  </p:sldIdLst>
  <p:sldSz cx="12188825" cy="6858000"/>
  <p:notesSz cx="6797675" cy="9926638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U Passata Light" panose="020B0303030902030804" pitchFamily="34" charset="0"/>
      <p:regular r:id="rId18"/>
      <p:bold r:id="rId19"/>
    </p:embeddedFont>
    <p:embeddedFont>
      <p:font typeface="Cambria Math" panose="02040503050406030204" pitchFamily="18" charset="0"/>
      <p:regular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AU Passata" panose="020B0503030502030804" pitchFamily="34" charset="0"/>
      <p:regular r:id="rId25"/>
      <p:bold r:id="rId26"/>
    </p:embeddedFont>
    <p:embeddedFont>
      <p:font typeface="Wingdings 3" panose="05040102010807070707" pitchFamily="18" charset="2"/>
      <p:regular r:id="rId27"/>
    </p:embeddedFont>
    <p:embeddedFont>
      <p:font typeface="AU Peto" panose="040C0B07020602020301" pitchFamily="82" charset="0"/>
      <p:regular r:id="rId28"/>
      <p:bold r:id="rId2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Forfatter" initials="F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93457" autoAdjust="0"/>
  </p:normalViewPr>
  <p:slideViewPr>
    <p:cSldViewPr snapToObjects="1" showGuides="1">
      <p:cViewPr varScale="1">
        <p:scale>
          <a:sx n="116" d="100"/>
          <a:sy n="116" d="100"/>
        </p:scale>
        <p:origin x="120" y="19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University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February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Emil Michael Pedersen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Department of Economics
and Business Economics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839807701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University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Department of Economics
and Business Economics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February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Emil Michael Pedersen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13982384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University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Department of Economics
and Business Economics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February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Emil Michael Pedersen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88217118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 dirty="0"/>
              <a:t>08/02/2021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664057125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Emil Michael Pedersen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8 February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
Aarhus University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Department of Economics
and Business Economics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08/02/2022</a:t>
            </a:fld>
            <a:r>
              <a:rPr lang="en-GB"/>
              <a:t>08/02/2021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Genetic Data &amp; Field</a:t>
            </a:r>
            <a:endParaRPr lang="en-GB" dirty="0"/>
          </a:p>
        </p:txBody>
      </p:sp>
      <p:pic>
        <p:nvPicPr>
          <p:cNvPr id="2" name="Pladsholder til indhold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1458443"/>
            <a:ext cx="6238468" cy="4677292"/>
          </a:xfrm>
        </p:spPr>
      </p:pic>
      <p:sp>
        <p:nvSpPr>
          <p:cNvPr id="4" name="Tekstfelt 3"/>
          <p:cNvSpPr txBox="1"/>
          <p:nvPr/>
        </p:nvSpPr>
        <p:spPr>
          <a:xfrm>
            <a:off x="1125860" y="2492896"/>
            <a:ext cx="3456384" cy="14034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1600" dirty="0" smtClean="0">
                <a:latin typeface="+mn-lt"/>
              </a:rPr>
              <a:t>Brand new </a:t>
            </a:r>
            <a:r>
              <a:rPr lang="da-DK" sz="1600" dirty="0" err="1" smtClean="0">
                <a:latin typeface="+mn-lt"/>
              </a:rPr>
              <a:t>field</a:t>
            </a:r>
            <a:endParaRPr lang="da-DK" sz="1600" dirty="0" smtClean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1600" dirty="0" err="1" smtClean="0">
                <a:latin typeface="+mn-lt"/>
              </a:rPr>
              <a:t>Constantly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evolving</a:t>
            </a:r>
            <a:endParaRPr lang="da-DK" sz="1600" dirty="0" smtClean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1600" dirty="0" smtClean="0">
                <a:latin typeface="+mn-lt"/>
              </a:rPr>
              <a:t>New data &amp; new types of data </a:t>
            </a:r>
            <a:r>
              <a:rPr lang="da-DK" sz="1600" dirty="0" err="1" smtClean="0">
                <a:latin typeface="+mn-lt"/>
              </a:rPr>
              <a:t>released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regularly</a:t>
            </a:r>
            <a:r>
              <a:rPr lang="da-DK" sz="1600" dirty="0" smtClean="0">
                <a:latin typeface="+mn-lt"/>
              </a:rPr>
              <a:t>, </a:t>
            </a:r>
            <a:r>
              <a:rPr lang="da-DK" sz="1600" dirty="0" err="1" smtClean="0">
                <a:latin typeface="+mn-lt"/>
              </a:rPr>
              <a:t>e.g</a:t>
            </a:r>
            <a:r>
              <a:rPr lang="da-DK" sz="1600" dirty="0" smtClean="0">
                <a:latin typeface="+mn-lt"/>
              </a:rPr>
              <a:t> UK biobank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1600" dirty="0" err="1" smtClean="0">
                <a:latin typeface="+mn-lt"/>
              </a:rPr>
              <a:t>Identified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many</a:t>
            </a:r>
            <a:r>
              <a:rPr lang="da-DK" sz="1600" dirty="0" smtClean="0">
                <a:latin typeface="+mn-lt"/>
              </a:rPr>
              <a:t> 1000s of potential </a:t>
            </a:r>
            <a:r>
              <a:rPr lang="da-DK" sz="1600" dirty="0" err="1" smtClean="0">
                <a:latin typeface="+mn-lt"/>
              </a:rPr>
              <a:t>risk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loci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through</a:t>
            </a:r>
            <a:r>
              <a:rPr lang="da-DK" sz="1600" dirty="0" smtClean="0">
                <a:latin typeface="+mn-lt"/>
              </a:rPr>
              <a:t> GWAS</a:t>
            </a:r>
            <a:endParaRPr lang="en-US" sz="1600" dirty="0" smtClean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does the data come from?</a:t>
            </a:r>
            <a:endParaRPr lang="en-GB" dirty="0"/>
          </a:p>
        </p:txBody>
      </p:sp>
      <p:pic>
        <p:nvPicPr>
          <p:cNvPr id="2" name="Pladsholder til indhold 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1484784"/>
            <a:ext cx="5520069" cy="4521200"/>
          </a:xfrm>
        </p:spPr>
      </p:pic>
      <p:sp>
        <p:nvSpPr>
          <p:cNvPr id="3" name="Tekstfelt 2"/>
          <p:cNvSpPr txBox="1"/>
          <p:nvPr/>
        </p:nvSpPr>
        <p:spPr>
          <a:xfrm>
            <a:off x="621804" y="1916832"/>
            <a:ext cx="2952328" cy="1871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 err="1" smtClean="0">
                <a:latin typeface="+mn-lt"/>
              </a:rPr>
              <a:t>Size</a:t>
            </a:r>
            <a:r>
              <a:rPr lang="da-DK" sz="1600" dirty="0" smtClean="0">
                <a:latin typeface="+mn-lt"/>
              </a:rPr>
              <a:t>: ~3.2 Billion basepairs</a:t>
            </a:r>
          </a:p>
          <a:p>
            <a:pPr>
              <a:lnSpc>
                <a:spcPct val="95000"/>
              </a:lnSpc>
            </a:pPr>
            <a:r>
              <a:rPr lang="da-DK" sz="1600" dirty="0" err="1" smtClean="0">
                <a:latin typeface="+mn-lt"/>
              </a:rPr>
              <a:t>Divided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into</a:t>
            </a:r>
            <a:r>
              <a:rPr lang="da-DK" sz="1600" dirty="0" smtClean="0">
                <a:latin typeface="+mn-lt"/>
              </a:rPr>
              <a:t> 22 </a:t>
            </a:r>
            <a:r>
              <a:rPr lang="da-DK" sz="1600" dirty="0" err="1" smtClean="0">
                <a:latin typeface="+mn-lt"/>
              </a:rPr>
              <a:t>chromosomes</a:t>
            </a:r>
            <a:r>
              <a:rPr lang="da-DK" sz="1600" dirty="0" smtClean="0">
                <a:latin typeface="+mn-lt"/>
              </a:rPr>
              <a:t> + sex-</a:t>
            </a:r>
            <a:r>
              <a:rPr lang="da-DK" sz="1600" dirty="0" err="1" smtClean="0">
                <a:latin typeface="+mn-lt"/>
              </a:rPr>
              <a:t>specific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ones</a:t>
            </a:r>
            <a:endParaRPr lang="da-DK" sz="1600" dirty="0" smtClean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da-DK" sz="1600" dirty="0" smtClean="0">
                <a:latin typeface="+mn-lt"/>
              </a:rPr>
              <a:t>Basepair has 4 </a:t>
            </a:r>
            <a:r>
              <a:rPr lang="da-DK" sz="1600" dirty="0" err="1" smtClean="0">
                <a:latin typeface="+mn-lt"/>
              </a:rPr>
              <a:t>values</a:t>
            </a:r>
            <a:r>
              <a:rPr lang="da-DK" sz="1600" dirty="0" smtClean="0">
                <a:latin typeface="+mn-lt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da-DK" sz="1600" dirty="0" smtClean="0">
                <a:latin typeface="+mn-lt"/>
              </a:rPr>
              <a:t>A, G, C, T</a:t>
            </a: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US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Our</a:t>
            </a:r>
            <a:r>
              <a:rPr lang="da-DK" dirty="0" smtClean="0"/>
              <a:t> data – the SNP</a:t>
            </a:r>
            <a:endParaRPr lang="en-US" dirty="0"/>
          </a:p>
        </p:txBody>
      </p:sp>
      <p:pic>
        <p:nvPicPr>
          <p:cNvPr id="7" name="Pladsholder til indhold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2451457"/>
            <a:ext cx="3888432" cy="2401110"/>
          </a:xfr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B77E-D362-4AD8-A541-2B7F99D5792B}" type="datetime1">
              <a:rPr lang="en-GB" smtClean="0"/>
              <a:t>08/02/2022</a:t>
            </a:fld>
            <a:r>
              <a:rPr lang="en-GB" smtClean="0"/>
              <a:t>08/02/2021</a:t>
            </a:r>
            <a:endParaRPr lang="en-GB" dirty="0"/>
          </a:p>
        </p:txBody>
      </p:sp>
      <p:sp>
        <p:nvSpPr>
          <p:cNvPr id="8" name="Tekstfelt 7"/>
          <p:cNvSpPr txBox="1"/>
          <p:nvPr/>
        </p:nvSpPr>
        <p:spPr>
          <a:xfrm>
            <a:off x="1341884" y="2072537"/>
            <a:ext cx="410445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 smtClean="0">
                <a:latin typeface="+mn-lt"/>
              </a:rPr>
              <a:t>Single-</a:t>
            </a:r>
            <a:r>
              <a:rPr lang="da-DK" sz="1600" dirty="0" err="1">
                <a:latin typeface="+mn-lt"/>
              </a:rPr>
              <a:t>N</a:t>
            </a:r>
            <a:r>
              <a:rPr lang="da-DK" sz="1600" dirty="0" err="1" smtClean="0">
                <a:latin typeface="+mn-lt"/>
              </a:rPr>
              <a:t>ucleotide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Polymorphism</a:t>
            </a:r>
            <a:r>
              <a:rPr lang="da-DK" sz="1600" dirty="0" smtClean="0">
                <a:latin typeface="+mn-lt"/>
              </a:rPr>
              <a:t> (SNP)</a:t>
            </a:r>
            <a:endParaRPr lang="en-US" sz="1600" dirty="0">
              <a:latin typeface="+mn-lt"/>
            </a:endParaRPr>
          </a:p>
        </p:txBody>
      </p:sp>
      <p:sp>
        <p:nvSpPr>
          <p:cNvPr id="9" name="Tekstfelt 8"/>
          <p:cNvSpPr txBox="1"/>
          <p:nvPr/>
        </p:nvSpPr>
        <p:spPr>
          <a:xfrm>
            <a:off x="5590356" y="2072537"/>
            <a:ext cx="6552728" cy="1871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1600" dirty="0" smtClean="0">
                <a:latin typeface="+mn-lt"/>
              </a:rPr>
              <a:t>Large parts of the ~ 3.2 billion basepairs </a:t>
            </a:r>
            <a:r>
              <a:rPr lang="da-DK" sz="1600" dirty="0" err="1" smtClean="0">
                <a:latin typeface="+mn-lt"/>
              </a:rPr>
              <a:t>are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identical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across</a:t>
            </a:r>
            <a:r>
              <a:rPr lang="da-DK" sz="1600" dirty="0" smtClean="0">
                <a:latin typeface="+mn-lt"/>
              </a:rPr>
              <a:t> populations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1600" dirty="0" smtClean="0">
                <a:latin typeface="+mn-lt"/>
              </a:rPr>
              <a:t>SNPs </a:t>
            </a:r>
            <a:r>
              <a:rPr lang="da-DK" sz="1600" dirty="0" err="1" smtClean="0">
                <a:latin typeface="+mn-lt"/>
              </a:rPr>
              <a:t>are</a:t>
            </a:r>
            <a:r>
              <a:rPr lang="da-DK" sz="1600" dirty="0" smtClean="0">
                <a:latin typeface="+mn-lt"/>
              </a:rPr>
              <a:t> the deviation from a ”reference” </a:t>
            </a:r>
            <a:r>
              <a:rPr lang="da-DK" sz="1600" dirty="0" err="1" smtClean="0">
                <a:latin typeface="+mn-lt"/>
              </a:rPr>
              <a:t>genome</a:t>
            </a:r>
            <a:endParaRPr lang="da-DK" sz="1600" dirty="0" smtClean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1600" dirty="0" smtClean="0">
                <a:latin typeface="+mn-lt"/>
              </a:rPr>
              <a:t>SNPs </a:t>
            </a:r>
            <a:r>
              <a:rPr lang="da-DK" sz="1600" dirty="0" err="1" smtClean="0">
                <a:latin typeface="+mn-lt"/>
              </a:rPr>
              <a:t>are</a:t>
            </a:r>
            <a:r>
              <a:rPr lang="da-DK" sz="1600" dirty="0" smtClean="0">
                <a:latin typeface="+mn-lt"/>
              </a:rPr>
              <a:t> (</a:t>
            </a:r>
            <a:r>
              <a:rPr lang="da-DK" sz="1600" dirty="0" err="1" smtClean="0">
                <a:latin typeface="+mn-lt"/>
              </a:rPr>
              <a:t>usually</a:t>
            </a:r>
            <a:r>
              <a:rPr lang="da-DK" sz="1600" dirty="0" smtClean="0">
                <a:latin typeface="+mn-lt"/>
              </a:rPr>
              <a:t>) the </a:t>
            </a:r>
            <a:r>
              <a:rPr lang="da-DK" sz="1600" dirty="0" err="1" smtClean="0">
                <a:latin typeface="+mn-lt"/>
              </a:rPr>
              <a:t>target</a:t>
            </a:r>
            <a:r>
              <a:rPr lang="da-DK" sz="1600" dirty="0" smtClean="0">
                <a:latin typeface="+mn-lt"/>
              </a:rPr>
              <a:t> of </a:t>
            </a:r>
            <a:r>
              <a:rPr lang="da-DK" sz="1600" dirty="0" err="1" smtClean="0">
                <a:latin typeface="+mn-lt"/>
              </a:rPr>
              <a:t>genetic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analysis</a:t>
            </a:r>
            <a:endParaRPr lang="da-DK" sz="1600" dirty="0" smtClean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1600" dirty="0" err="1" smtClean="0">
                <a:latin typeface="+mn-lt"/>
              </a:rPr>
              <a:t>E.g</a:t>
            </a:r>
            <a:r>
              <a:rPr lang="da-DK" sz="1600" dirty="0" smtClean="0">
                <a:latin typeface="+mn-lt"/>
              </a:rPr>
              <a:t>. 500k SNPs </a:t>
            </a:r>
            <a:r>
              <a:rPr lang="da-DK" sz="1600" dirty="0" err="1" smtClean="0">
                <a:latin typeface="+mn-lt"/>
              </a:rPr>
              <a:t>are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genotyped</a:t>
            </a:r>
            <a:r>
              <a:rPr lang="da-DK" sz="1600" dirty="0" smtClean="0">
                <a:latin typeface="+mn-lt"/>
              </a:rPr>
              <a:t>, rest </a:t>
            </a:r>
            <a:r>
              <a:rPr lang="da-DK" sz="1600" dirty="0" err="1" smtClean="0">
                <a:latin typeface="+mn-lt"/>
              </a:rPr>
              <a:t>are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imputed</a:t>
            </a:r>
            <a:r>
              <a:rPr lang="da-DK" sz="1600" dirty="0" smtClean="0">
                <a:latin typeface="+mn-lt"/>
              </a:rPr>
              <a:t> with a reference </a:t>
            </a:r>
            <a:r>
              <a:rPr lang="da-DK" sz="1600" dirty="0" err="1" smtClean="0">
                <a:latin typeface="+mn-lt"/>
              </a:rPr>
              <a:t>genome</a:t>
            </a:r>
            <a:endParaRPr lang="da-DK" sz="1600" dirty="0" smtClean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1600" dirty="0" smtClean="0">
                <a:latin typeface="+mn-lt"/>
              </a:rPr>
              <a:t>GWAS </a:t>
            </a:r>
            <a:r>
              <a:rPr lang="da-DK" sz="1600" dirty="0" err="1" smtClean="0">
                <a:latin typeface="+mn-lt"/>
              </a:rPr>
              <a:t>can</a:t>
            </a:r>
            <a:r>
              <a:rPr lang="da-DK" sz="1600" dirty="0" smtClean="0">
                <a:latin typeface="+mn-lt"/>
              </a:rPr>
              <a:t> have </a:t>
            </a:r>
            <a:r>
              <a:rPr lang="da-DK" sz="1600" dirty="0" err="1" smtClean="0">
                <a:latin typeface="+mn-lt"/>
              </a:rPr>
              <a:t>many</a:t>
            </a:r>
            <a:r>
              <a:rPr lang="da-DK" sz="1600" dirty="0" smtClean="0">
                <a:latin typeface="+mn-lt"/>
              </a:rPr>
              <a:t> million SNPs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1600" dirty="0" err="1" smtClean="0">
                <a:latin typeface="+mn-lt"/>
              </a:rPr>
              <a:t>e.g</a:t>
            </a:r>
            <a:r>
              <a:rPr lang="da-DK" sz="1600" dirty="0" smtClean="0">
                <a:latin typeface="+mn-lt"/>
              </a:rPr>
              <a:t>. UK biobank has ~11 million and ~330k </a:t>
            </a:r>
            <a:r>
              <a:rPr lang="da-DK" sz="1600" dirty="0" err="1" smtClean="0">
                <a:latin typeface="+mn-lt"/>
              </a:rPr>
              <a:t>individuals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98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How do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/>
              <a:t>this</a:t>
            </a:r>
            <a:r>
              <a:rPr lang="da-DK" dirty="0" smtClean="0"/>
              <a:t> data?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smtClean="0"/>
              <a:t>SNP is a mutation on a single basepair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smtClean="0"/>
              <a:t>Most </a:t>
            </a:r>
            <a:r>
              <a:rPr lang="da-DK" dirty="0" err="1" smtClean="0"/>
              <a:t>people</a:t>
            </a:r>
            <a:r>
              <a:rPr lang="da-DK" dirty="0" smtClean="0"/>
              <a:t> </a:t>
            </a:r>
            <a:r>
              <a:rPr lang="da-DK" dirty="0" err="1" smtClean="0"/>
              <a:t>could</a:t>
            </a:r>
            <a:r>
              <a:rPr lang="da-DK" dirty="0" smtClean="0"/>
              <a:t> have a C with a </a:t>
            </a:r>
            <a:r>
              <a:rPr lang="da-DK" dirty="0" err="1" smtClean="0"/>
              <a:t>subgroup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has an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smtClean="0"/>
              <a:t>This </a:t>
            </a:r>
            <a:r>
              <a:rPr lang="da-DK" dirty="0" err="1" smtClean="0"/>
              <a:t>means</a:t>
            </a:r>
            <a:r>
              <a:rPr lang="da-DK" dirty="0" smtClean="0"/>
              <a:t> C is the major </a:t>
            </a:r>
            <a:r>
              <a:rPr lang="da-DK" dirty="0" err="1" smtClean="0"/>
              <a:t>allele</a:t>
            </a:r>
            <a:r>
              <a:rPr lang="da-DK" dirty="0" smtClean="0"/>
              <a:t> and A is the </a:t>
            </a:r>
            <a:r>
              <a:rPr lang="da-DK" dirty="0" err="1" smtClean="0"/>
              <a:t>minor</a:t>
            </a:r>
            <a:r>
              <a:rPr lang="da-DK" dirty="0" smtClean="0"/>
              <a:t> </a:t>
            </a:r>
            <a:r>
              <a:rPr lang="da-DK" dirty="0" err="1" smtClean="0"/>
              <a:t>allele</a:t>
            </a:r>
            <a:endParaRPr lang="da-DK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smtClean="0"/>
              <a:t>The </a:t>
            </a:r>
            <a:r>
              <a:rPr lang="da-DK" dirty="0" err="1" smtClean="0"/>
              <a:t>minor</a:t>
            </a:r>
            <a:r>
              <a:rPr lang="da-DK" dirty="0" smtClean="0"/>
              <a:t> </a:t>
            </a:r>
            <a:r>
              <a:rPr lang="da-DK" dirty="0" err="1" smtClean="0"/>
              <a:t>allele</a:t>
            </a:r>
            <a:r>
              <a:rPr lang="da-DK" dirty="0" smtClean="0"/>
              <a:t> is </a:t>
            </a:r>
            <a:r>
              <a:rPr lang="da-DK" dirty="0" err="1" smtClean="0"/>
              <a:t>usually</a:t>
            </a:r>
            <a:r>
              <a:rPr lang="da-DK" dirty="0" smtClean="0"/>
              <a:t> </a:t>
            </a:r>
            <a:r>
              <a:rPr lang="da-DK" dirty="0" err="1" smtClean="0"/>
              <a:t>considered</a:t>
            </a:r>
            <a:r>
              <a:rPr lang="da-DK" dirty="0" smtClean="0"/>
              <a:t> the ”</a:t>
            </a:r>
            <a:r>
              <a:rPr lang="da-DK" dirty="0" err="1" smtClean="0"/>
              <a:t>risk</a:t>
            </a:r>
            <a:r>
              <a:rPr lang="da-DK" dirty="0" smtClean="0"/>
              <a:t> </a:t>
            </a:r>
            <a:r>
              <a:rPr lang="da-DK" dirty="0" err="1" smtClean="0"/>
              <a:t>allele</a:t>
            </a:r>
            <a:r>
              <a:rPr lang="da-DK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smtClean="0"/>
              <a:t>The </a:t>
            </a:r>
            <a:r>
              <a:rPr lang="da-DK" dirty="0" err="1" smtClean="0"/>
              <a:t>genetic</a:t>
            </a:r>
            <a:r>
              <a:rPr lang="da-DK" dirty="0" smtClean="0"/>
              <a:t> data </a:t>
            </a:r>
            <a:r>
              <a:rPr lang="da-DK" dirty="0" err="1" smtClean="0"/>
              <a:t>consists</a:t>
            </a:r>
            <a:r>
              <a:rPr lang="da-DK" dirty="0" smtClean="0"/>
              <a:t> of </a:t>
            </a:r>
            <a:r>
              <a:rPr lang="da-DK" dirty="0" err="1" smtClean="0"/>
              <a:t>counting</a:t>
            </a:r>
            <a:r>
              <a:rPr lang="da-DK" dirty="0" smtClean="0"/>
              <a:t> </a:t>
            </a:r>
            <a:r>
              <a:rPr lang="da-DK" dirty="0" err="1" smtClean="0"/>
              <a:t>how</a:t>
            </a:r>
            <a:r>
              <a:rPr lang="da-DK" dirty="0" smtClean="0"/>
              <a:t>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minor</a:t>
            </a:r>
            <a:r>
              <a:rPr lang="da-DK" dirty="0" smtClean="0"/>
              <a:t> </a:t>
            </a:r>
            <a:r>
              <a:rPr lang="da-DK" dirty="0" err="1" smtClean="0"/>
              <a:t>alleles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present</a:t>
            </a:r>
          </a:p>
          <a:p>
            <a:pPr marL="774900" lvl="1" indent="-342900"/>
            <a:r>
              <a:rPr lang="da-DK" dirty="0" smtClean="0"/>
              <a:t>i.e. 0, 1, or 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48EA-59EA-4C74-BE70-526B8798E881}" type="datetime1">
              <a:rPr lang="en-GB" smtClean="0"/>
              <a:t>08/02/2022</a:t>
            </a:fld>
            <a:r>
              <a:rPr lang="en-GB" smtClean="0"/>
              <a:t>08/02/2021</a:t>
            </a:r>
            <a:endParaRPr lang="en-GB" dirty="0"/>
          </a:p>
        </p:txBody>
      </p:sp>
      <p:pic>
        <p:nvPicPr>
          <p:cNvPr id="5" name="Pladsholder til indhold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4332" y="3493277"/>
            <a:ext cx="3888432" cy="240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037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How to </a:t>
            </a:r>
            <a:r>
              <a:rPr lang="da-DK" dirty="0" err="1" smtClean="0"/>
              <a:t>simulate</a:t>
            </a:r>
            <a:r>
              <a:rPr lang="da-DK" dirty="0" smtClean="0"/>
              <a:t> Genotypes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/>
              <p:cNvSpPr>
                <a:spLocks noGrp="1"/>
              </p:cNvSpPr>
              <p:nvPr>
                <p:ph idx="1"/>
              </p:nvPr>
            </p:nvSpPr>
            <p:spPr>
              <a:xfrm>
                <a:off x="985838" y="1373021"/>
                <a:ext cx="10220325" cy="2632043"/>
              </a:xfrm>
            </p:spPr>
            <p:txBody>
              <a:bodyPr/>
              <a:lstStyle/>
              <a:p>
                <a:r>
                  <a:rPr lang="da-DK" dirty="0" smtClean="0"/>
                  <a:t>We </a:t>
                </a:r>
                <a:r>
                  <a:rPr lang="da-DK" dirty="0" err="1" smtClean="0"/>
                  <a:t>want</a:t>
                </a:r>
                <a:r>
                  <a:rPr lang="da-DK" dirty="0" smtClean="0"/>
                  <a:t> to </a:t>
                </a:r>
                <a:r>
                  <a:rPr lang="da-DK" dirty="0" err="1" smtClean="0"/>
                  <a:t>simulate</a:t>
                </a:r>
                <a:r>
                  <a:rPr lang="da-DK" dirty="0" smtClean="0"/>
                  <a:t> N (</a:t>
                </a:r>
                <a:r>
                  <a:rPr lang="da-DK" dirty="0" err="1" smtClean="0"/>
                  <a:t>e.g</a:t>
                </a:r>
                <a:r>
                  <a:rPr lang="da-DK" dirty="0" smtClean="0"/>
                  <a:t> 100k) </a:t>
                </a:r>
                <a:r>
                  <a:rPr lang="da-DK" dirty="0" err="1" smtClean="0"/>
                  <a:t>individuals</a:t>
                </a:r>
                <a:r>
                  <a:rPr lang="da-DK" dirty="0"/>
                  <a:t> </a:t>
                </a:r>
                <a:r>
                  <a:rPr lang="da-DK" dirty="0" smtClean="0"/>
                  <a:t>and M (</a:t>
                </a:r>
                <a:r>
                  <a:rPr lang="da-DK" dirty="0" err="1" smtClean="0"/>
                  <a:t>e.g</a:t>
                </a:r>
                <a:r>
                  <a:rPr lang="da-DK" dirty="0" smtClean="0"/>
                  <a:t>. 100k) SNPs, with C (</a:t>
                </a:r>
                <a:r>
                  <a:rPr lang="da-DK" dirty="0" err="1" smtClean="0"/>
                  <a:t>e.g</a:t>
                </a:r>
                <a:r>
                  <a:rPr lang="da-DK" dirty="0" smtClean="0"/>
                  <a:t>. 1k) </a:t>
                </a:r>
                <a:r>
                  <a:rPr lang="da-DK" dirty="0" err="1" smtClean="0"/>
                  <a:t>causal</a:t>
                </a:r>
                <a:r>
                  <a:rPr lang="da-DK" dirty="0" smtClean="0"/>
                  <a:t> (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da-DK" dirty="0" smtClean="0"/>
                  <a:t>) SNPs</a:t>
                </a:r>
              </a:p>
              <a:p>
                <a:endParaRPr lang="da-DK" dirty="0" smtClean="0"/>
              </a:p>
              <a:p>
                <a:r>
                  <a:rPr lang="da-DK" dirty="0" smtClean="0"/>
                  <a:t>For position 1 &lt;= j &lt;= M: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𝑏𝑖𝑛𝑜𝑚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(2, 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𝑀𝐴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da-DK" dirty="0" smtClean="0"/>
                  <a:t>MAF: </a:t>
                </a:r>
                <a:r>
                  <a:rPr lang="da-DK" dirty="0" err="1"/>
                  <a:t>M</a:t>
                </a:r>
                <a:r>
                  <a:rPr lang="da-DK" dirty="0" err="1" smtClean="0"/>
                  <a:t>inor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Allele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Frequency</a:t>
                </a:r>
                <a:r>
                  <a:rPr lang="da-DK" dirty="0" smtClean="0"/>
                  <a:t>, i.e. the </a:t>
                </a:r>
                <a:r>
                  <a:rPr lang="da-DK" dirty="0" err="1" smtClean="0"/>
                  <a:t>frequency</a:t>
                </a:r>
                <a:r>
                  <a:rPr lang="da-DK" dirty="0" smtClean="0"/>
                  <a:t> of the </a:t>
                </a:r>
                <a:r>
                  <a:rPr lang="da-DK" dirty="0" err="1" smtClean="0"/>
                  <a:t>allele</a:t>
                </a:r>
                <a:r>
                  <a:rPr lang="da-DK" dirty="0" smtClean="0"/>
                  <a:t> with the </a:t>
                </a:r>
                <a:r>
                  <a:rPr lang="da-DK" dirty="0" err="1" smtClean="0"/>
                  <a:t>fewest</a:t>
                </a:r>
                <a:r>
                  <a:rPr lang="da-DK" dirty="0"/>
                  <a:t> </a:t>
                </a:r>
                <a:r>
                  <a:rPr lang="da-DK" dirty="0" err="1"/>
                  <a:t>occurrences</a:t>
                </a:r>
                <a:r>
                  <a:rPr lang="da-DK" dirty="0"/>
                  <a:t> </a:t>
                </a:r>
                <a:endParaRPr lang="da-DK" dirty="0" smtClean="0"/>
              </a:p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𝑀𝐴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𝑢𝑛𝑖𝑓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(0.01, 0.49)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Pladsholder til indhol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8" y="1373021"/>
                <a:ext cx="10220325" cy="2632043"/>
              </a:xfrm>
              <a:blipFill>
                <a:blip r:embed="rId2"/>
                <a:stretch>
                  <a:fillRect l="-1551" t="-32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93EA-344E-4664-9EBF-854948C88A4C}" type="datetime1">
              <a:rPr lang="en-GB" smtClean="0"/>
              <a:t>08/02/2022</a:t>
            </a:fld>
            <a:r>
              <a:rPr lang="en-GB" smtClean="0"/>
              <a:t>08/02/2021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ktangel 4"/>
              <p:cNvSpPr/>
              <p:nvPr/>
            </p:nvSpPr>
            <p:spPr>
              <a:xfrm>
                <a:off x="553296" y="4533206"/>
                <a:ext cx="11733804" cy="2112310"/>
              </a:xfrm>
              <a:prstGeom prst="rect">
                <a:avLst/>
              </a:prstGeom>
            </p:spPr>
            <p:txBody>
              <a:bodyPr wrap="square" numCol="2">
                <a:spAutoFit/>
              </a:bodyPr>
              <a:lstStyle/>
              <a:p>
                <a:pPr marL="342900" indent="-342900">
                  <a:lnSpc>
                    <a:spcPct val="99000"/>
                  </a:lnSpc>
                  <a:spcBef>
                    <a:spcPts val="600"/>
                  </a:spcBef>
                  <a:buClr>
                    <a:schemeClr val="tx1"/>
                  </a:buClr>
                  <a:buSzPct val="100000"/>
                  <a:buFont typeface="Calibri" panose="020F0502020204030204" pitchFamily="34" charset="0"/>
                  <a:buChar char="​"/>
                </a:pPr>
                <a:r>
                  <a:rPr lang="da-DK" sz="2000" dirty="0" smtClean="0">
                    <a:latin typeface="+mn-lt"/>
                  </a:rPr>
                  <a:t>Effect </a:t>
                </a:r>
                <a:r>
                  <a:rPr lang="da-DK" sz="2000" dirty="0" err="1" smtClean="0">
                    <a:latin typeface="+mn-lt"/>
                  </a:rPr>
                  <a:t>size</a:t>
                </a:r>
                <a:r>
                  <a:rPr lang="da-DK" sz="2000" dirty="0" smtClean="0">
                    <a:latin typeface="+mn-lt"/>
                  </a:rPr>
                  <a:t> (</a:t>
                </a:r>
                <a:r>
                  <a:rPr lang="da-DK" sz="2000" dirty="0" err="1" smtClean="0">
                    <a:latin typeface="+mn-lt"/>
                  </a:rPr>
                  <a:t>causal</a:t>
                </a:r>
                <a:r>
                  <a:rPr lang="da-DK" sz="2000" dirty="0" smtClean="0">
                    <a:latin typeface="+mn-lt"/>
                  </a:rPr>
                  <a:t>):</a:t>
                </a:r>
                <a:endParaRPr lang="da-DK" sz="2000" b="0" i="0" dirty="0" smtClean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99000"/>
                  </a:lnSpc>
                  <a:spcBef>
                    <a:spcPts val="600"/>
                  </a:spcBef>
                  <a:buClr>
                    <a:schemeClr val="tx1"/>
                  </a:buClr>
                  <a:buSzPct val="100000"/>
                  <a:buFont typeface="Calibri" panose="020F0502020204030204" pitchFamily="34" charset="0"/>
                  <a:buChar char="​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a-DK" sz="200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sz="200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00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da-DK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a-DK" sz="200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da-DK" sz="20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, heritability of a trait</a:t>
                </a:r>
              </a:p>
              <a:p>
                <a:pPr marL="342900" indent="-342900">
                  <a:lnSpc>
                    <a:spcPct val="99000"/>
                  </a:lnSpc>
                  <a:spcBef>
                    <a:spcPts val="600"/>
                  </a:spcBef>
                  <a:buClr>
                    <a:schemeClr val="tx1"/>
                  </a:buClr>
                  <a:buSzPct val="100000"/>
                  <a:buFont typeface="Calibri" panose="020F0502020204030204" pitchFamily="34" charset="0"/>
                  <a:buChar char="​"/>
                </a:pPr>
                <a:endParaRPr lang="da-DK" sz="2000" dirty="0" smtClean="0">
                  <a:latin typeface="+mn-lt"/>
                </a:endParaRPr>
              </a:p>
              <a:p>
                <a:pPr marL="342900" indent="-342900">
                  <a:lnSpc>
                    <a:spcPct val="99000"/>
                  </a:lnSpc>
                  <a:spcBef>
                    <a:spcPts val="600"/>
                  </a:spcBef>
                  <a:buClr>
                    <a:schemeClr val="tx1"/>
                  </a:buClr>
                  <a:buSzPct val="100000"/>
                  <a:buFont typeface="Calibri" panose="020F0502020204030204" pitchFamily="34" charset="0"/>
                  <a:buChar char="​"/>
                </a:pPr>
                <a:endParaRPr lang="da-DK" sz="2000" dirty="0">
                  <a:latin typeface="+mn-lt"/>
                </a:endParaRPr>
              </a:p>
              <a:p>
                <a:pPr marL="342900" indent="-342900">
                  <a:lnSpc>
                    <a:spcPct val="99000"/>
                  </a:lnSpc>
                  <a:spcBef>
                    <a:spcPts val="600"/>
                  </a:spcBef>
                  <a:buClr>
                    <a:schemeClr val="tx1"/>
                  </a:buClr>
                  <a:buSzPct val="100000"/>
                  <a:buFont typeface="Calibri" panose="020F0502020204030204" pitchFamily="34" charset="0"/>
                  <a:buChar char="​"/>
                </a:pPr>
                <a:endParaRPr lang="en-US" sz="2000" dirty="0" smtClean="0">
                  <a:latin typeface="+mn-lt"/>
                </a:endParaRPr>
              </a:p>
              <a:p>
                <a:pPr marL="342900" indent="-342900">
                  <a:lnSpc>
                    <a:spcPct val="99000"/>
                  </a:lnSpc>
                  <a:spcBef>
                    <a:spcPts val="600"/>
                  </a:spcBef>
                  <a:buClr>
                    <a:schemeClr val="tx1"/>
                  </a:buClr>
                  <a:buSzPct val="100000"/>
                  <a:buFont typeface="Calibri" panose="020F0502020204030204" pitchFamily="34" charset="0"/>
                  <a:buChar char="​"/>
                </a:pPr>
                <a:r>
                  <a:rPr lang="da-DK" sz="2000" dirty="0"/>
                  <a:t>Effect </a:t>
                </a:r>
                <a:r>
                  <a:rPr lang="da-DK" sz="2000" dirty="0" err="1"/>
                  <a:t>size</a:t>
                </a:r>
                <a:r>
                  <a:rPr lang="da-DK" sz="2000" dirty="0"/>
                  <a:t> (</a:t>
                </a:r>
                <a:r>
                  <a:rPr lang="da-DK" sz="2000" dirty="0" err="1"/>
                  <a:t>null</a:t>
                </a:r>
                <a:r>
                  <a:rPr lang="da-DK" sz="2000" dirty="0" smtClean="0"/>
                  <a:t>): </a:t>
                </a:r>
                <a:endParaRPr lang="da-DK" sz="2000" dirty="0"/>
              </a:p>
              <a:p>
                <a:pPr marL="342900" indent="-342900">
                  <a:lnSpc>
                    <a:spcPct val="99000"/>
                  </a:lnSpc>
                  <a:spcBef>
                    <a:spcPts val="600"/>
                  </a:spcBef>
                  <a:buClr>
                    <a:schemeClr val="tx1"/>
                  </a:buClr>
                  <a:buSzPct val="100000"/>
                  <a:buFont typeface="Calibri" panose="020F0502020204030204" pitchFamily="34" charset="0"/>
                  <a:buChar char="​"/>
                </a:pPr>
                <a14:m>
                  <m:oMath xmlns:m="http://schemas.openxmlformats.org/officeDocument/2006/math">
                    <m:r>
                      <a:rPr lang="da-DK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da-DK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 smtClean="0"/>
              </a:p>
              <a:p>
                <a:pPr marL="342900" indent="-342900">
                  <a:lnSpc>
                    <a:spcPct val="99000"/>
                  </a:lnSpc>
                  <a:spcBef>
                    <a:spcPts val="600"/>
                  </a:spcBef>
                  <a:buClr>
                    <a:schemeClr val="tx1"/>
                  </a:buClr>
                  <a:buSzPct val="100000"/>
                  <a:buFont typeface="Calibri" panose="020F0502020204030204" pitchFamily="34" charset="0"/>
                  <a:buChar char="​"/>
                </a:pPr>
                <a:endParaRPr lang="da-DK" sz="2000" dirty="0"/>
              </a:p>
              <a:p>
                <a:pPr marL="342900" indent="-342900">
                  <a:lnSpc>
                    <a:spcPct val="99000"/>
                  </a:lnSpc>
                  <a:spcBef>
                    <a:spcPts val="600"/>
                  </a:spcBef>
                  <a:buClr>
                    <a:schemeClr val="tx1"/>
                  </a:buClr>
                  <a:buSzPct val="100000"/>
                  <a:buFont typeface="Calibri" panose="020F0502020204030204" pitchFamily="34" charset="0"/>
                  <a:buChar char="​"/>
                </a:pPr>
                <a:endParaRPr lang="en-US" sz="2000" dirty="0"/>
              </a:p>
              <a:p>
                <a:pPr marL="342900" indent="-342900">
                  <a:lnSpc>
                    <a:spcPct val="99000"/>
                  </a:lnSpc>
                  <a:spcBef>
                    <a:spcPts val="600"/>
                  </a:spcBef>
                  <a:buClr>
                    <a:schemeClr val="tx1"/>
                  </a:buClr>
                  <a:buSzPct val="100000"/>
                  <a:buFont typeface="Calibri" panose="020F0502020204030204" pitchFamily="34" charset="0"/>
                  <a:buChar char="​"/>
                </a:pPr>
                <a:endParaRPr lang="en-US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Rektange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96" y="4533206"/>
                <a:ext cx="11733804" cy="2112310"/>
              </a:xfrm>
              <a:prstGeom prst="rect">
                <a:avLst/>
              </a:prstGeom>
              <a:blipFill>
                <a:blip r:embed="rId3"/>
                <a:stretch>
                  <a:fillRect l="-571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22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Assigning</a:t>
            </a:r>
            <a:r>
              <a:rPr lang="da-DK" dirty="0" smtClean="0"/>
              <a:t> </a:t>
            </a:r>
            <a:r>
              <a:rPr lang="da-DK" dirty="0" err="1" smtClean="0"/>
              <a:t>phenotypes</a:t>
            </a:r>
            <a:r>
              <a:rPr lang="da-DK" dirty="0" smtClean="0"/>
              <a:t>- </a:t>
            </a:r>
            <a:r>
              <a:rPr lang="da-DK" dirty="0" err="1" smtClean="0"/>
              <a:t>liability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Liability</a:t>
            </a:r>
            <a:r>
              <a:rPr lang="da-DK" dirty="0" smtClean="0"/>
              <a:t> </a:t>
            </a:r>
            <a:r>
              <a:rPr lang="da-DK" dirty="0" err="1" smtClean="0"/>
              <a:t>threshold</a:t>
            </a:r>
            <a:r>
              <a:rPr lang="da-DK" dirty="0" smtClean="0"/>
              <a:t> model:</a:t>
            </a:r>
          </a:p>
          <a:p>
            <a:endParaRPr lang="en-US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DB0E-D37F-4142-ABFF-D33E30629D09}" type="datetime1">
              <a:rPr lang="en-GB" smtClean="0"/>
              <a:t>08/02/2022</a:t>
            </a:fld>
            <a:r>
              <a:rPr lang="en-GB" smtClean="0"/>
              <a:t>08/02/2021</a:t>
            </a:r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2" y="1916832"/>
            <a:ext cx="4202219" cy="37444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felt 5"/>
              <p:cNvSpPr txBox="1"/>
              <p:nvPr/>
            </p:nvSpPr>
            <p:spPr>
              <a:xfrm>
                <a:off x="6238428" y="1695572"/>
                <a:ext cx="5760640" cy="310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 xmlns:m="http://schemas.openxmlformats.org/officeDocument/2006/math"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ℓ=</m:t>
                    </m:r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600" dirty="0" smtClean="0">
                    <a:latin typeface="+mn-lt"/>
                  </a:rPr>
                  <a:t>, 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0, 1 −</m:t>
                        </m:r>
                        <m:sSup>
                          <m:sSupPr>
                            <m:ctrlP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a-DK" sz="1600" b="0" dirty="0" smtClean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endParaRPr lang="en-US" sz="1600" dirty="0" smtClean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14:m>
                  <m:oMath xmlns:m="http://schemas.openxmlformats.org/officeDocument/2006/math"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1600" dirty="0" smtClean="0">
                    <a:latin typeface="+mn-lt"/>
                  </a:rPr>
                  <a:t>: </a:t>
                </a:r>
                <a:r>
                  <a:rPr lang="en-US" sz="1600" b="1" dirty="0" smtClean="0">
                    <a:latin typeface="+mn-lt"/>
                  </a:rPr>
                  <a:t>full</a:t>
                </a:r>
                <a:r>
                  <a:rPr lang="en-US" sz="1600" dirty="0" smtClean="0">
                    <a:latin typeface="+mn-lt"/>
                  </a:rPr>
                  <a:t> liability,</a:t>
                </a:r>
              </a:p>
              <a:p>
                <a:pPr>
                  <a:lnSpc>
                    <a:spcPct val="9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+mn-lt"/>
                  </a:rPr>
                  <a:t>: </a:t>
                </a:r>
                <a:r>
                  <a:rPr lang="en-US" sz="1600" b="1" dirty="0" smtClean="0">
                    <a:latin typeface="+mn-lt"/>
                  </a:rPr>
                  <a:t>genetic</a:t>
                </a:r>
                <a:r>
                  <a:rPr lang="en-US" sz="1600" dirty="0" smtClean="0">
                    <a:latin typeface="+mn-lt"/>
                  </a:rPr>
                  <a:t> liability</a:t>
                </a:r>
              </a:p>
              <a:p>
                <a:pPr>
                  <a:lnSpc>
                    <a:spcPct val="9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+mn-lt"/>
                  </a:rPr>
                  <a:t>: environment (noise/error)  </a:t>
                </a:r>
              </a:p>
              <a:p>
                <a:pPr>
                  <a:lnSpc>
                    <a:spcPct val="95000"/>
                  </a:lnSpc>
                </a:pPr>
                <a:endParaRPr lang="da-DK" sz="160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r>
                  <a:rPr lang="da-DK" sz="1600" dirty="0" smtClean="0">
                    <a:latin typeface="+mn-lt"/>
                  </a:rPr>
                  <a:t>Case (y = 1) if </a:t>
                </a:r>
                <a14:m>
                  <m:oMath xmlns:m="http://schemas.openxmlformats.org/officeDocument/2006/math"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ℓ≥</m:t>
                    </m:r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 smtClean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ℓ≥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600" dirty="0" smtClean="0">
                    <a:latin typeface="+mn-lt"/>
                  </a:rPr>
                  <a:t>, (y = 0, otherwise)</a:t>
                </a:r>
              </a:p>
              <a:p>
                <a:pPr>
                  <a:lnSpc>
                    <a:spcPct val="95000"/>
                  </a:lnSpc>
                </a:pPr>
                <a:r>
                  <a:rPr lang="da-DK" sz="1600" dirty="0" smtClean="0">
                    <a:latin typeface="+mn-lt"/>
                  </a:rPr>
                  <a:t>T </a:t>
                </a:r>
                <a:r>
                  <a:rPr lang="da-DK" sz="1600" dirty="0" err="1" smtClean="0">
                    <a:latin typeface="+mn-lt"/>
                  </a:rPr>
                  <a:t>denotes</a:t>
                </a:r>
                <a:r>
                  <a:rPr lang="da-DK" sz="1600" dirty="0" smtClean="0">
                    <a:latin typeface="+mn-lt"/>
                  </a:rPr>
                  <a:t> </a:t>
                </a:r>
                <a:r>
                  <a:rPr lang="da-DK" sz="1600" dirty="0" err="1" smtClean="0">
                    <a:latin typeface="+mn-lt"/>
                  </a:rPr>
                  <a:t>threshold</a:t>
                </a:r>
                <a:r>
                  <a:rPr lang="da-DK" sz="1600" dirty="0" smtClean="0">
                    <a:latin typeface="+mn-lt"/>
                  </a:rPr>
                  <a:t> of </a:t>
                </a:r>
                <a:r>
                  <a:rPr lang="da-DK" sz="1600" dirty="0" err="1" smtClean="0">
                    <a:latin typeface="+mn-lt"/>
                  </a:rPr>
                  <a:t>disease</a:t>
                </a:r>
                <a:r>
                  <a:rPr lang="da-DK" sz="1600" dirty="0" smtClean="0">
                    <a:latin typeface="+mn-lt"/>
                  </a:rPr>
                  <a:t> </a:t>
                </a:r>
                <a:r>
                  <a:rPr lang="da-DK" sz="1600" dirty="0" err="1" smtClean="0">
                    <a:latin typeface="+mn-lt"/>
                  </a:rPr>
                  <a:t>liability</a:t>
                </a:r>
                <a:endParaRPr lang="en-US" sz="1600" dirty="0" smtClean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r>
                  <a:rPr lang="en-US" sz="1600" dirty="0" smtClean="0">
                    <a:latin typeface="+mn-lt"/>
                  </a:rPr>
                  <a:t>K denotes prevalence of trait, e.g. 5%</a:t>
                </a:r>
              </a:p>
              <a:p>
                <a:pPr>
                  <a:lnSpc>
                    <a:spcPct val="95000"/>
                  </a:lnSpc>
                </a:pPr>
                <a:endParaRPr lang="en-US" sz="1600" dirty="0" smtClean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r>
                  <a:rPr lang="da-DK" sz="1600" dirty="0" smtClean="0">
                    <a:latin typeface="+mn-lt"/>
                  </a:rPr>
                  <a:t>Control (y = 0) </a:t>
                </a:r>
                <a:r>
                  <a:rPr lang="da-DK" sz="1600" dirty="0" err="1" smtClean="0">
                    <a:latin typeface="+mn-lt"/>
                  </a:rPr>
                  <a:t>otherwise</a:t>
                </a:r>
                <a:endParaRPr lang="en-US" sz="1600" dirty="0" smtClean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endParaRPr lang="da-DK" sz="160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14:m>
                  <m:oMath xmlns:m="http://schemas.openxmlformats.org/officeDocument/2006/math"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 smtClean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+mn-lt"/>
                  </a:rPr>
                  <a:t> is sampled </a:t>
                </a:r>
                <a:endParaRPr lang="en-US" sz="1600" dirty="0">
                  <a:latin typeface="+mn-lt"/>
                </a:endParaRPr>
              </a:p>
            </p:txBody>
          </p:sp>
        </mc:Choice>
        <mc:Fallback>
          <p:sp>
            <p:nvSpPr>
              <p:cNvPr id="6" name="Tekstfel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428" y="1695572"/>
                <a:ext cx="5760640" cy="3102516"/>
              </a:xfrm>
              <a:prstGeom prst="rect">
                <a:avLst/>
              </a:prstGeom>
              <a:blipFill>
                <a:blip r:embed="rId3"/>
                <a:stretch>
                  <a:fillRect l="-2116" t="-2358" b="-2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6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What</a:t>
            </a:r>
            <a:r>
              <a:rPr lang="da-DK" dirty="0" smtClean="0"/>
              <a:t> i </a:t>
            </a:r>
            <a:r>
              <a:rPr lang="da-DK" dirty="0" err="1" smtClean="0"/>
              <a:t>envision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985838" y="1373020"/>
            <a:ext cx="10220325" cy="5008307"/>
          </a:xfrm>
        </p:spPr>
        <p:txBody>
          <a:bodyPr/>
          <a:lstStyle/>
          <a:p>
            <a:r>
              <a:rPr lang="da-DK" dirty="0"/>
              <a:t>To </a:t>
            </a:r>
            <a:r>
              <a:rPr lang="da-DK" dirty="0" err="1"/>
              <a:t>get</a:t>
            </a:r>
            <a:r>
              <a:rPr lang="da-DK" dirty="0"/>
              <a:t> a </a:t>
            </a: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idea</a:t>
            </a:r>
            <a:r>
              <a:rPr lang="da-DK" dirty="0"/>
              <a:t> of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everything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i suggest</a:t>
            </a:r>
            <a:r>
              <a:rPr lang="da-DK" dirty="0" smtClean="0"/>
              <a:t>: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smtClean="0"/>
              <a:t>Start simple!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 smtClean="0"/>
              <a:t>Simulate</a:t>
            </a:r>
            <a:r>
              <a:rPr lang="da-DK" dirty="0" smtClean="0"/>
              <a:t> </a:t>
            </a:r>
            <a:r>
              <a:rPr lang="da-DK" dirty="0" err="1"/>
              <a:t>genetic</a:t>
            </a:r>
            <a:r>
              <a:rPr lang="da-DK" dirty="0"/>
              <a:t> data </a:t>
            </a:r>
            <a:endParaRPr lang="da-DK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 smtClean="0"/>
              <a:t>Consider</a:t>
            </a:r>
            <a:r>
              <a:rPr lang="da-DK" dirty="0" smtClean="0"/>
              <a:t> </a:t>
            </a:r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want</a:t>
            </a:r>
            <a:r>
              <a:rPr lang="da-DK" dirty="0" smtClean="0"/>
              <a:t> to do </a:t>
            </a:r>
            <a:r>
              <a:rPr lang="da-DK" dirty="0" err="1" smtClean="0"/>
              <a:t>next</a:t>
            </a:r>
            <a:r>
              <a:rPr lang="da-DK" dirty="0" smtClean="0"/>
              <a:t> – check out </a:t>
            </a:r>
            <a:r>
              <a:rPr lang="da-DK" dirty="0" err="1" smtClean="0"/>
              <a:t>both</a:t>
            </a:r>
            <a:r>
              <a:rPr lang="da-DK" dirty="0" smtClean="0"/>
              <a:t> options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GWAS: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 smtClean="0"/>
              <a:t>Calculate</a:t>
            </a:r>
            <a:r>
              <a:rPr lang="da-DK" dirty="0" smtClean="0"/>
              <a:t> </a:t>
            </a:r>
            <a:r>
              <a:rPr lang="da-DK" dirty="0" err="1" smtClean="0"/>
              <a:t>Refined</a:t>
            </a:r>
            <a:r>
              <a:rPr lang="da-DK" dirty="0" smtClean="0"/>
              <a:t> </a:t>
            </a:r>
            <a:r>
              <a:rPr lang="da-DK" dirty="0" err="1" smtClean="0"/>
              <a:t>phenotype</a:t>
            </a:r>
            <a:r>
              <a:rPr lang="da-DK" dirty="0" smtClean="0"/>
              <a:t> (GWAX, LT-FH, LT-FH++)</a:t>
            </a:r>
          </a:p>
          <a:p>
            <a:pPr marL="774900" lvl="1" indent="-342900"/>
            <a:r>
              <a:rPr lang="da-DK" dirty="0" err="1" smtClean="0"/>
              <a:t>Requires</a:t>
            </a:r>
            <a:r>
              <a:rPr lang="da-DK" dirty="0" smtClean="0"/>
              <a:t> </a:t>
            </a:r>
            <a:r>
              <a:rPr lang="da-DK" dirty="0" err="1" smtClean="0"/>
              <a:t>family</a:t>
            </a:r>
            <a:r>
              <a:rPr lang="da-DK" dirty="0" smtClean="0"/>
              <a:t> information</a:t>
            </a:r>
            <a:endParaRPr lang="da-DK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 smtClean="0"/>
              <a:t>Survival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r>
              <a:rPr lang="da-DK" dirty="0" smtClean="0"/>
              <a:t> (</a:t>
            </a:r>
            <a:r>
              <a:rPr lang="da-DK" dirty="0" err="1" smtClean="0"/>
              <a:t>SPACox</a:t>
            </a:r>
            <a:r>
              <a:rPr lang="da-DK" dirty="0" smtClean="0"/>
              <a:t>)</a:t>
            </a:r>
          </a:p>
          <a:p>
            <a:pPr>
              <a:buNone/>
            </a:pPr>
            <a:endParaRPr lang="da-DK" dirty="0" smtClean="0"/>
          </a:p>
          <a:p>
            <a:pPr>
              <a:buNone/>
            </a:pPr>
            <a:r>
              <a:rPr lang="da-DK" dirty="0" err="1" smtClean="0"/>
              <a:t>Prediction</a:t>
            </a:r>
            <a:r>
              <a:rPr lang="da-DK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 smtClean="0"/>
              <a:t>What</a:t>
            </a:r>
            <a:r>
              <a:rPr lang="da-DK" dirty="0" smtClean="0"/>
              <a:t> is the </a:t>
            </a:r>
            <a:r>
              <a:rPr lang="da-DK" dirty="0" err="1" smtClean="0"/>
              <a:t>best</a:t>
            </a:r>
            <a:r>
              <a:rPr lang="da-DK" dirty="0" smtClean="0"/>
              <a:t> </a:t>
            </a:r>
            <a:r>
              <a:rPr lang="da-DK" dirty="0" err="1" smtClean="0"/>
              <a:t>prediction</a:t>
            </a:r>
            <a:r>
              <a:rPr lang="da-DK" dirty="0" smtClean="0"/>
              <a:t> </a:t>
            </a:r>
            <a:r>
              <a:rPr lang="da-DK" dirty="0" err="1" smtClean="0"/>
              <a:t>method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use</a:t>
            </a:r>
            <a:r>
              <a:rPr lang="da-DK" dirty="0" smtClean="0"/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 smtClean="0"/>
              <a:t>Pretend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a doctor and </a:t>
            </a:r>
            <a:r>
              <a:rPr lang="da-DK" dirty="0" err="1" smtClean="0"/>
              <a:t>want</a:t>
            </a:r>
            <a:r>
              <a:rPr lang="da-DK" dirty="0" smtClean="0"/>
              <a:t> to </a:t>
            </a:r>
            <a:r>
              <a:rPr lang="da-DK" dirty="0" err="1" smtClean="0"/>
              <a:t>guess</a:t>
            </a:r>
            <a:r>
              <a:rPr lang="da-DK" dirty="0" smtClean="0"/>
              <a:t> </a:t>
            </a:r>
            <a:r>
              <a:rPr lang="da-DK" dirty="0" err="1" smtClean="0"/>
              <a:t>which</a:t>
            </a:r>
            <a:r>
              <a:rPr lang="da-DK" dirty="0" smtClean="0"/>
              <a:t> </a:t>
            </a:r>
            <a:r>
              <a:rPr lang="da-DK" dirty="0" err="1" smtClean="0"/>
              <a:t>patenients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going</a:t>
            </a:r>
            <a:r>
              <a:rPr lang="da-DK" dirty="0" smtClean="0"/>
              <a:t> to </a:t>
            </a:r>
            <a:r>
              <a:rPr lang="da-DK" dirty="0" err="1" smtClean="0"/>
              <a:t>get</a:t>
            </a:r>
            <a:r>
              <a:rPr lang="da-DK" dirty="0" smtClean="0"/>
              <a:t> </a:t>
            </a:r>
            <a:r>
              <a:rPr lang="da-DK" dirty="0" err="1" smtClean="0"/>
              <a:t>sick</a:t>
            </a:r>
            <a:r>
              <a:rPr lang="da-DK" dirty="0" smtClean="0"/>
              <a:t>.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7DD8-BFEA-45E4-90EB-CBE97C90ED31}" type="datetime1">
              <a:rPr lang="en-GB" smtClean="0"/>
              <a:t>08/02/2022</a:t>
            </a:fld>
            <a:r>
              <a:rPr lang="en-GB" smtClean="0"/>
              <a:t>08/02/2021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84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Questions</a:t>
            </a:r>
            <a:r>
              <a:rPr lang="da-DK" dirty="0" smtClean="0"/>
              <a:t> ?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864292"/>
          </a:xfrm>
        </p:spPr>
        <p:txBody>
          <a:bodyPr/>
          <a:lstStyle/>
          <a:p>
            <a:r>
              <a:rPr lang="da-DK" dirty="0" smtClean="0"/>
              <a:t>How </a:t>
            </a:r>
            <a:r>
              <a:rPr lang="da-DK" dirty="0" err="1" smtClean="0"/>
              <a:t>much</a:t>
            </a:r>
            <a:r>
              <a:rPr lang="da-DK" dirty="0" smtClean="0"/>
              <a:t> </a:t>
            </a:r>
            <a:r>
              <a:rPr lang="da-DK" dirty="0" err="1" smtClean="0"/>
              <a:t>would</a:t>
            </a:r>
            <a:r>
              <a:rPr lang="da-DK" dirty="0" smtClean="0"/>
              <a:t> </a:t>
            </a:r>
            <a:r>
              <a:rPr lang="da-DK" i="1" dirty="0" err="1" smtClean="0"/>
              <a:t>you</a:t>
            </a:r>
            <a:r>
              <a:rPr lang="da-DK" i="1" dirty="0" smtClean="0"/>
              <a:t> </a:t>
            </a:r>
            <a:r>
              <a:rPr lang="da-DK" dirty="0"/>
              <a:t> </a:t>
            </a:r>
            <a:r>
              <a:rPr lang="da-DK" dirty="0" err="1" smtClean="0"/>
              <a:t>like</a:t>
            </a:r>
            <a:r>
              <a:rPr lang="da-DK" dirty="0" smtClean="0"/>
              <a:t> to </a:t>
            </a:r>
            <a:r>
              <a:rPr lang="da-DK" dirty="0" err="1" smtClean="0"/>
              <a:t>implement</a:t>
            </a:r>
            <a:r>
              <a:rPr lang="da-DK" dirty="0" smtClean="0"/>
              <a:t>? 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err="1" smtClean="0"/>
              <a:t>Implement</a:t>
            </a:r>
            <a:r>
              <a:rPr lang="da-DK" dirty="0" smtClean="0"/>
              <a:t> </a:t>
            </a:r>
            <a:r>
              <a:rPr lang="da-DK" dirty="0" err="1" smtClean="0"/>
              <a:t>everything</a:t>
            </a:r>
            <a:r>
              <a:rPr lang="da-DK" dirty="0" smtClean="0"/>
              <a:t> </a:t>
            </a:r>
            <a:r>
              <a:rPr lang="da-DK" dirty="0" err="1" smtClean="0"/>
              <a:t>yourself</a:t>
            </a:r>
            <a:r>
              <a:rPr lang="da-DK" dirty="0" smtClean="0"/>
              <a:t>? </a:t>
            </a:r>
          </a:p>
          <a:p>
            <a:r>
              <a:rPr lang="da-DK" dirty="0" err="1" smtClean="0"/>
              <a:t>Only</a:t>
            </a:r>
            <a:r>
              <a:rPr lang="da-DK" dirty="0" smtClean="0"/>
              <a:t> parts? (perhaps </a:t>
            </a:r>
            <a:r>
              <a:rPr lang="da-DK" dirty="0" err="1" smtClean="0"/>
              <a:t>use</a:t>
            </a:r>
            <a:r>
              <a:rPr lang="da-DK" dirty="0" smtClean="0"/>
              <a:t> PLINK for the </a:t>
            </a:r>
            <a:r>
              <a:rPr lang="da-DK" dirty="0" err="1" smtClean="0"/>
              <a:t>actual</a:t>
            </a:r>
            <a:r>
              <a:rPr lang="da-DK" dirty="0" smtClean="0"/>
              <a:t> GWAS </a:t>
            </a:r>
            <a:r>
              <a:rPr lang="da-DK" dirty="0" err="1" smtClean="0"/>
              <a:t>calculation</a:t>
            </a:r>
            <a:r>
              <a:rPr lang="da-DK" dirty="0" smtClean="0"/>
              <a:t> </a:t>
            </a:r>
            <a:r>
              <a:rPr lang="da-DK" dirty="0" smtClean="0"/>
              <a:t>– </a:t>
            </a:r>
            <a:r>
              <a:rPr lang="da-DK" dirty="0" err="1" smtClean="0"/>
              <a:t>highly</a:t>
            </a:r>
            <a:r>
              <a:rPr lang="da-DK" dirty="0" smtClean="0"/>
              <a:t> </a:t>
            </a:r>
            <a:r>
              <a:rPr lang="da-DK" dirty="0" err="1" smtClean="0"/>
              <a:t>optimized</a:t>
            </a:r>
            <a:r>
              <a:rPr lang="da-DK" dirty="0" smtClean="0"/>
              <a:t>)</a:t>
            </a:r>
          </a:p>
          <a:p>
            <a:endParaRPr lang="da-DK" dirty="0"/>
          </a:p>
          <a:p>
            <a:r>
              <a:rPr lang="da-DK" dirty="0" smtClean="0"/>
              <a:t>How </a:t>
            </a:r>
            <a:r>
              <a:rPr lang="da-DK" dirty="0" err="1" smtClean="0"/>
              <a:t>familiar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r>
              <a:rPr lang="da-DK" dirty="0" smtClean="0"/>
              <a:t> with the </a:t>
            </a:r>
            <a:r>
              <a:rPr lang="da-DK" dirty="0" err="1" smtClean="0"/>
              <a:t>tidy-verse</a:t>
            </a:r>
            <a:r>
              <a:rPr lang="da-DK" dirty="0" smtClean="0"/>
              <a:t> </a:t>
            </a:r>
            <a:r>
              <a:rPr lang="da-DK" dirty="0" err="1" smtClean="0"/>
              <a:t>packages</a:t>
            </a:r>
            <a:r>
              <a:rPr lang="da-DK" dirty="0" smtClean="0"/>
              <a:t>? </a:t>
            </a:r>
            <a:r>
              <a:rPr lang="da-DK" dirty="0" err="1" smtClean="0"/>
              <a:t>E.g</a:t>
            </a:r>
            <a:r>
              <a:rPr lang="da-DK" dirty="0" smtClean="0"/>
              <a:t>. ggplot2, </a:t>
            </a:r>
            <a:r>
              <a:rPr lang="da-DK" dirty="0" err="1" smtClean="0"/>
              <a:t>dplyr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Do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want</a:t>
            </a:r>
            <a:r>
              <a:rPr lang="da-DK" dirty="0" smtClean="0"/>
              <a:t> to </a:t>
            </a:r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/>
              <a:t>parallelization</a:t>
            </a:r>
            <a:r>
              <a:rPr lang="da-DK" dirty="0" smtClean="0"/>
              <a:t>? </a:t>
            </a:r>
          </a:p>
          <a:p>
            <a:pPr lvl="1"/>
            <a:r>
              <a:rPr lang="da-DK" dirty="0" smtClean="0"/>
              <a:t>I suggest it due to </a:t>
            </a:r>
            <a:r>
              <a:rPr lang="da-DK" dirty="0" err="1" smtClean="0"/>
              <a:t>technical</a:t>
            </a:r>
            <a:r>
              <a:rPr lang="da-DK" dirty="0" smtClean="0"/>
              <a:t> </a:t>
            </a:r>
            <a:r>
              <a:rPr lang="da-DK" dirty="0" err="1" smtClean="0"/>
              <a:t>limitations</a:t>
            </a:r>
            <a:r>
              <a:rPr lang="da-DK" dirty="0" smtClean="0"/>
              <a:t>, </a:t>
            </a:r>
            <a:r>
              <a:rPr lang="da-DK" dirty="0" err="1" smtClean="0"/>
              <a:t>e.g</a:t>
            </a:r>
            <a:r>
              <a:rPr lang="da-DK" dirty="0" smtClean="0"/>
              <a:t>. RAM </a:t>
            </a:r>
            <a:r>
              <a:rPr lang="da-DK" dirty="0" err="1" smtClean="0"/>
              <a:t>usage</a:t>
            </a:r>
            <a:r>
              <a:rPr lang="da-DK" dirty="0" smtClean="0"/>
              <a:t> and speed</a:t>
            </a:r>
          </a:p>
          <a:p>
            <a:endParaRPr lang="da-DK" dirty="0" smtClean="0"/>
          </a:p>
          <a:p>
            <a:r>
              <a:rPr lang="da-DK" dirty="0" smtClean="0"/>
              <a:t>How </a:t>
            </a:r>
            <a:r>
              <a:rPr lang="da-DK" dirty="0" err="1" smtClean="0"/>
              <a:t>should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meet</a:t>
            </a:r>
            <a:r>
              <a:rPr lang="da-DK" dirty="0" smtClean="0"/>
              <a:t> </a:t>
            </a:r>
            <a:r>
              <a:rPr lang="da-DK" dirty="0" err="1" smtClean="0"/>
              <a:t>going</a:t>
            </a:r>
            <a:r>
              <a:rPr lang="da-DK" dirty="0" smtClean="0"/>
              <a:t> forward?</a:t>
            </a:r>
          </a:p>
          <a:p>
            <a:endParaRPr lang="da-DK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6113-FB19-4AC0-BAA1-FA5021027F38}" type="datetime1">
              <a:rPr lang="en-GB" smtClean="0"/>
              <a:t>08/02/2022</a:t>
            </a:fld>
            <a:r>
              <a:rPr lang="en-GB" smtClean="0"/>
              <a:t>08/02/2021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13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How to perform a GWAS?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/>
              <p:cNvSpPr>
                <a:spLocks noGrp="1"/>
              </p:cNvSpPr>
              <p:nvPr>
                <p:ph idx="1"/>
              </p:nvPr>
            </p:nvSpPr>
            <p:spPr>
              <a:xfrm>
                <a:off x="355560" y="1252462"/>
                <a:ext cx="10220325" cy="4521366"/>
              </a:xfrm>
            </p:spPr>
            <p:txBody>
              <a:bodyPr/>
              <a:lstStyle/>
              <a:p>
                <a:r>
                  <a:rPr lang="da-DK" dirty="0" smtClean="0"/>
                  <a:t>Linear regression:</a:t>
                </a:r>
              </a:p>
              <a:p>
                <a:endParaRPr lang="da-DK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da-DK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a-DK" dirty="0" smtClean="0"/>
                  <a:t>: </a:t>
                </a:r>
                <a:r>
                  <a:rPr lang="da-DK" dirty="0" err="1" smtClean="0"/>
                  <a:t>phenotype</a:t>
                </a:r>
                <a:endParaRPr lang="da-DK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a-DK" dirty="0" smtClean="0"/>
                  <a:t>: SNP for </a:t>
                </a:r>
                <a:r>
                  <a:rPr lang="da-DK" dirty="0" err="1" smtClean="0"/>
                  <a:t>individual</a:t>
                </a:r>
                <a:r>
                  <a:rPr lang="da-DK" dirty="0" smtClean="0"/>
                  <a:t> i at position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: effect of SNP at position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: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error for individual </a:t>
                </a:r>
                <a:r>
                  <a:rPr lang="en-US" dirty="0" err="1" smtClean="0"/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3" name="Pladsholder til indhol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560" y="1252462"/>
                <a:ext cx="10220325" cy="4521366"/>
              </a:xfrm>
              <a:blipFill>
                <a:blip r:embed="rId2"/>
                <a:stretch>
                  <a:fillRect l="-1550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DEB5-9809-4454-AF31-54CDD600429F}" type="datetime1">
              <a:rPr lang="en-GB" smtClean="0"/>
              <a:t>09/02/2022</a:t>
            </a:fld>
            <a:r>
              <a:rPr lang="en-GB" smtClean="0"/>
              <a:t>08/02/2021</a:t>
            </a:r>
            <a:endParaRPr lang="en-GB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277" y="1928491"/>
            <a:ext cx="5811061" cy="3410426"/>
          </a:xfrm>
          <a:prstGeom prst="rect">
            <a:avLst/>
          </a:prstGeom>
        </p:spPr>
      </p:pic>
      <p:sp>
        <p:nvSpPr>
          <p:cNvPr id="8" name="Tekstfelt 7"/>
          <p:cNvSpPr txBox="1"/>
          <p:nvPr/>
        </p:nvSpPr>
        <p:spPr>
          <a:xfrm>
            <a:off x="6238427" y="5517232"/>
            <a:ext cx="5633485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 smtClean="0">
                <a:latin typeface="+mn-lt"/>
              </a:rPr>
              <a:t>Red line: true </a:t>
            </a:r>
            <a:r>
              <a:rPr lang="da-DK" sz="1600" dirty="0" err="1" smtClean="0">
                <a:latin typeface="+mn-lt"/>
              </a:rPr>
              <a:t>effect</a:t>
            </a:r>
            <a:r>
              <a:rPr lang="da-DK" sz="1600" dirty="0" smtClean="0">
                <a:latin typeface="+mn-lt"/>
              </a:rPr>
              <a:t>      	  Black line: </a:t>
            </a:r>
            <a:r>
              <a:rPr lang="da-DK" sz="1600" dirty="0" err="1" smtClean="0">
                <a:latin typeface="+mn-lt"/>
              </a:rPr>
              <a:t>estimated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effect</a:t>
            </a:r>
            <a:endParaRPr lang="en-US" sz="1600" dirty="0">
              <a:latin typeface="+mn-lt"/>
            </a:endParaRPr>
          </a:p>
        </p:txBody>
      </p:sp>
      <p:sp>
        <p:nvSpPr>
          <p:cNvPr id="9" name="Tekstfelt 8"/>
          <p:cNvSpPr txBox="1"/>
          <p:nvPr/>
        </p:nvSpPr>
        <p:spPr>
          <a:xfrm>
            <a:off x="7822604" y="1656757"/>
            <a:ext cx="288032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 err="1" smtClean="0">
                <a:latin typeface="+mn-lt"/>
              </a:rPr>
              <a:t>Simulated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example</a:t>
            </a:r>
            <a:r>
              <a:rPr lang="da-DK" sz="1600" dirty="0" smtClean="0">
                <a:latin typeface="+mn-lt"/>
              </a:rPr>
              <a:t> of GWAS 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4650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Microsoft Office PowerPoint</Application>
  <PresentationFormat>Brugerdefineret</PresentationFormat>
  <Paragraphs>103</Paragraphs>
  <Slides>10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8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9" baseType="lpstr">
      <vt:lpstr>Calibri</vt:lpstr>
      <vt:lpstr>AU Passata Light</vt:lpstr>
      <vt:lpstr>Cambria Math</vt:lpstr>
      <vt:lpstr>Georgia</vt:lpstr>
      <vt:lpstr>AU Passata</vt:lpstr>
      <vt:lpstr>Wingdings 3</vt:lpstr>
      <vt:lpstr>AU Peto</vt:lpstr>
      <vt:lpstr>Arial</vt:lpstr>
      <vt:lpstr>AU 16:9</vt:lpstr>
      <vt:lpstr>Genetic Data &amp; Field</vt:lpstr>
      <vt:lpstr>Where does the data come from?</vt:lpstr>
      <vt:lpstr>Our data – the SNP</vt:lpstr>
      <vt:lpstr>How do we use this data?</vt:lpstr>
      <vt:lpstr>How to simulate Genotypes</vt:lpstr>
      <vt:lpstr>Assigning phenotypes- liability</vt:lpstr>
      <vt:lpstr>What i envision</vt:lpstr>
      <vt:lpstr>Questions ?</vt:lpstr>
      <vt:lpstr>How to perform a GWAS? 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2022-02-09T12:50:00Z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637152768371837729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3100</vt:lpwstr>
  </property>
  <property fmtid="{D5CDD505-2E9C-101B-9397-08002B2CF9AE}" pid="62" name="colorthemechange">
    <vt:lpwstr>True</vt:lpwstr>
  </property>
</Properties>
</file>